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73" r:id="rId11"/>
  </p:sldIdLst>
  <p:sldSz cx="9144000" cy="5143500" type="screen16x9"/>
  <p:notesSz cx="6858000" cy="9144000"/>
  <p:embeddedFontLst>
    <p:embeddedFont>
      <p:font typeface="Lato" panose="020B0604020202020204" charset="0"/>
      <p:regular r:id="rId13"/>
      <p:bold r:id="rId14"/>
      <p:italic r:id="rId15"/>
      <p:boldItalic r:id="rId16"/>
    </p:embeddedFont>
    <p:embeddedFont>
      <p:font typeface="Raleway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165151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9423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7844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b57017df47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b57017df47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7104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8252dc4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8252dc4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712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b4b9e978c6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b4b9e978c6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7636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b57017df47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b57017df47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2126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b4b9e978c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b4b9e978c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1298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b57017df4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b57017df4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150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b57017df47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b57017df47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15168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88252dc4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88252dc4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6556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1913875" y="1584450"/>
            <a:ext cx="6365100" cy="9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Sociology  </a:t>
            </a:r>
            <a:r>
              <a:rPr lang="en-GB" sz="2000">
                <a:solidFill>
                  <a:srgbClr val="000000"/>
                </a:solidFill>
              </a:rPr>
              <a:t>Course Code (SS 2005)</a:t>
            </a:r>
            <a:endParaRPr sz="1400"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1957888" y="2571747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Muhammad Zeeshan</a:t>
            </a:r>
            <a:endParaRPr sz="14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5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Q&amp;A Session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>
            <a:off x="595901" y="583850"/>
            <a:ext cx="7746716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500" dirty="0" smtClean="0">
                <a:latin typeface="Lato"/>
                <a:ea typeface="Lato"/>
                <a:cs typeface="Lato"/>
                <a:sym typeface="Lato"/>
              </a:rPr>
              <a:t>Political Sociology</a:t>
            </a:r>
            <a:endParaRPr sz="3800" dirty="0"/>
          </a:p>
        </p:txBody>
      </p:sp>
      <p:sp>
        <p:nvSpPr>
          <p:cNvPr id="183" name="Google Shape;183;p19"/>
          <p:cNvSpPr txBox="1">
            <a:spLocks noGrp="1"/>
          </p:cNvSpPr>
          <p:nvPr>
            <p:ph type="body" idx="1"/>
          </p:nvPr>
        </p:nvSpPr>
        <p:spPr>
          <a:xfrm>
            <a:off x="595901" y="1335640"/>
            <a:ext cx="7911102" cy="34110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1600" b="1" u="sng" dirty="0" smtClean="0">
                <a:solidFill>
                  <a:schemeClr val="bg2"/>
                </a:solidFill>
              </a:rPr>
              <a:t>Politics</a:t>
            </a:r>
            <a:r>
              <a:rPr lang="en-US" sz="1600" dirty="0">
                <a:solidFill>
                  <a:schemeClr val="bg2"/>
                </a:solidFill>
              </a:rPr>
              <a:t>— or more formally, the “polity”—is the social institution that distributes power, sets a society’s goals, and makes decisions</a:t>
            </a:r>
            <a:r>
              <a:rPr lang="en-US" sz="1600" dirty="0" smtClean="0">
                <a:solidFill>
                  <a:schemeClr val="bg2"/>
                </a:solidFill>
              </a:rPr>
              <a:t>.</a:t>
            </a:r>
          </a:p>
          <a:p>
            <a:pPr marL="285750" indent="-285750"/>
            <a:r>
              <a:rPr lang="en-US" sz="1600" dirty="0">
                <a:solidFill>
                  <a:schemeClr val="bg2"/>
                </a:solidFill>
              </a:rPr>
              <a:t>The sociologist Max Weber (1978, orig. 1921) claimed that every </a:t>
            </a:r>
            <a:r>
              <a:rPr lang="en-US" sz="1600" dirty="0" smtClean="0">
                <a:solidFill>
                  <a:schemeClr val="bg2"/>
                </a:solidFill>
              </a:rPr>
              <a:t>society </a:t>
            </a:r>
            <a:r>
              <a:rPr lang="en-US" sz="1600" dirty="0">
                <a:solidFill>
                  <a:schemeClr val="bg2"/>
                </a:solidFill>
              </a:rPr>
              <a:t>is based on </a:t>
            </a:r>
            <a:r>
              <a:rPr lang="en-US" sz="1600" b="1" u="sng" dirty="0">
                <a:solidFill>
                  <a:schemeClr val="bg2"/>
                </a:solidFill>
              </a:rPr>
              <a:t>power</a:t>
            </a:r>
            <a:r>
              <a:rPr lang="en-US" sz="1600" dirty="0">
                <a:solidFill>
                  <a:schemeClr val="bg2"/>
                </a:solidFill>
              </a:rPr>
              <a:t>, which he defined as the </a:t>
            </a:r>
            <a:r>
              <a:rPr lang="en-US" sz="1600" b="1" i="1" dirty="0">
                <a:solidFill>
                  <a:schemeClr val="bg2"/>
                </a:solidFill>
              </a:rPr>
              <a:t>ability to achieve desired ends despite resistance from others</a:t>
            </a:r>
            <a:r>
              <a:rPr lang="en-US" sz="1600" dirty="0">
                <a:solidFill>
                  <a:schemeClr val="bg2"/>
                </a:solidFill>
              </a:rPr>
              <a:t>.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285750" indent="-285750"/>
            <a:r>
              <a:rPr lang="en-US" sz="1600" dirty="0" smtClean="0">
                <a:solidFill>
                  <a:schemeClr val="bg2"/>
                </a:solidFill>
              </a:rPr>
              <a:t>The </a:t>
            </a:r>
            <a:r>
              <a:rPr lang="en-US" sz="1600" dirty="0">
                <a:solidFill>
                  <a:schemeClr val="bg2"/>
                </a:solidFill>
              </a:rPr>
              <a:t>use of power is the business of </a:t>
            </a:r>
            <a:r>
              <a:rPr lang="en-US" sz="1600" b="1" u="sng" dirty="0">
                <a:solidFill>
                  <a:schemeClr val="bg2"/>
                </a:solidFill>
              </a:rPr>
              <a:t>government</a:t>
            </a:r>
            <a:r>
              <a:rPr lang="en-US" sz="1600" dirty="0">
                <a:solidFill>
                  <a:schemeClr val="bg2"/>
                </a:solidFill>
              </a:rPr>
              <a:t>, a formal organization that directs the political life of a </a:t>
            </a:r>
            <a:r>
              <a:rPr lang="en-US" sz="1600" dirty="0" smtClean="0">
                <a:solidFill>
                  <a:schemeClr val="bg2"/>
                </a:solidFill>
              </a:rPr>
              <a:t>society</a:t>
            </a:r>
            <a:endParaRPr lang="en-US" sz="1600" dirty="0">
              <a:solidFill>
                <a:schemeClr val="bg2"/>
              </a:solidFill>
            </a:endParaRPr>
          </a:p>
          <a:p>
            <a:pPr marL="285750" indent="-285750"/>
            <a:r>
              <a:rPr lang="en-US" sz="1600" dirty="0">
                <a:solidFill>
                  <a:schemeClr val="bg2"/>
                </a:solidFill>
              </a:rPr>
              <a:t>Weber’s concept of </a:t>
            </a:r>
            <a:r>
              <a:rPr lang="en-US" sz="1600" b="1" u="sng" dirty="0">
                <a:solidFill>
                  <a:schemeClr val="bg2"/>
                </a:solidFill>
              </a:rPr>
              <a:t>authority</a:t>
            </a:r>
            <a:r>
              <a:rPr lang="en-US" sz="1600" dirty="0">
                <a:solidFill>
                  <a:schemeClr val="bg2"/>
                </a:solidFill>
              </a:rPr>
              <a:t>, </a:t>
            </a:r>
            <a:r>
              <a:rPr lang="en-US" sz="1600" i="1" dirty="0">
                <a:solidFill>
                  <a:schemeClr val="bg2"/>
                </a:solidFill>
              </a:rPr>
              <a:t>power that people perceive as legitimate rather than coercive</a:t>
            </a:r>
            <a:r>
              <a:rPr lang="en-US" sz="1600" dirty="0" smtClean="0">
                <a:solidFill>
                  <a:schemeClr val="bg2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>
            <a:spLocks noGrp="1"/>
          </p:cNvSpPr>
          <p:nvPr>
            <p:ph type="title"/>
          </p:nvPr>
        </p:nvSpPr>
        <p:spPr>
          <a:xfrm>
            <a:off x="513707" y="572900"/>
            <a:ext cx="7804068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smtClean="0"/>
              <a:t>Types of Authority-Max Weber</a:t>
            </a:r>
            <a:endParaRPr sz="2800" dirty="0"/>
          </a:p>
        </p:txBody>
      </p:sp>
      <p:sp>
        <p:nvSpPr>
          <p:cNvPr id="189" name="Google Shape;189;p20"/>
          <p:cNvSpPr txBox="1">
            <a:spLocks noGrp="1"/>
          </p:cNvSpPr>
          <p:nvPr>
            <p:ph type="body" idx="1"/>
          </p:nvPr>
        </p:nvSpPr>
        <p:spPr>
          <a:xfrm>
            <a:off x="74910" y="1243173"/>
            <a:ext cx="8719769" cy="36986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42950" indent="-285750" algn="just"/>
            <a:r>
              <a:rPr lang="en-US" sz="1600" b="1" u="sng" dirty="0">
                <a:solidFill>
                  <a:schemeClr val="bg2"/>
                </a:solidFill>
              </a:rPr>
              <a:t>T</a:t>
            </a:r>
            <a:r>
              <a:rPr lang="en-US" sz="1600" b="1" u="sng" dirty="0" smtClean="0">
                <a:solidFill>
                  <a:schemeClr val="bg2"/>
                </a:solidFill>
              </a:rPr>
              <a:t>raditional </a:t>
            </a:r>
            <a:r>
              <a:rPr lang="en-US" sz="1600" b="1" u="sng" dirty="0">
                <a:solidFill>
                  <a:schemeClr val="bg2"/>
                </a:solidFill>
              </a:rPr>
              <a:t>authority</a:t>
            </a:r>
            <a:r>
              <a:rPr lang="en-US" sz="1600" dirty="0">
                <a:solidFill>
                  <a:schemeClr val="bg2"/>
                </a:solidFill>
              </a:rPr>
              <a:t>, power legitimized by respect for long-established cultural patterns</a:t>
            </a:r>
            <a:r>
              <a:rPr lang="en-US" sz="1600" dirty="0" smtClean="0">
                <a:solidFill>
                  <a:schemeClr val="bg2"/>
                </a:solidFill>
              </a:rPr>
              <a:t>.</a:t>
            </a:r>
          </a:p>
          <a:p>
            <a:pPr marL="742950" indent="-285750" algn="just"/>
            <a:r>
              <a:rPr lang="en-US" sz="1600" b="1" u="sng" dirty="0">
                <a:solidFill>
                  <a:schemeClr val="bg2"/>
                </a:solidFill>
              </a:rPr>
              <a:t>R</a:t>
            </a:r>
            <a:r>
              <a:rPr lang="en-US" sz="1600" b="1" u="sng" dirty="0" smtClean="0">
                <a:solidFill>
                  <a:schemeClr val="bg2"/>
                </a:solidFill>
              </a:rPr>
              <a:t>ational-legal authority </a:t>
            </a:r>
            <a:r>
              <a:rPr lang="en-US" sz="1600" dirty="0" smtClean="0">
                <a:solidFill>
                  <a:schemeClr val="bg2"/>
                </a:solidFill>
              </a:rPr>
              <a:t>(sometimes </a:t>
            </a:r>
            <a:r>
              <a:rPr lang="en-US" sz="1600" dirty="0">
                <a:solidFill>
                  <a:schemeClr val="bg2"/>
                </a:solidFill>
              </a:rPr>
              <a:t>called bureaucratic authority) as power legitimized by legally enacted rules and regulations. Rational-legal authority is power legitimized in the operation of </a:t>
            </a:r>
            <a:r>
              <a:rPr lang="en-US" sz="1600" dirty="0" smtClean="0">
                <a:solidFill>
                  <a:schemeClr val="bg2"/>
                </a:solidFill>
              </a:rPr>
              <a:t>lawful government</a:t>
            </a:r>
          </a:p>
          <a:p>
            <a:pPr marL="742950" indent="-285750" algn="just"/>
            <a:r>
              <a:rPr lang="en-US" sz="1600" b="1" u="sng" dirty="0" smtClean="0">
                <a:solidFill>
                  <a:schemeClr val="bg2"/>
                </a:solidFill>
              </a:rPr>
              <a:t>Charismatic </a:t>
            </a:r>
            <a:r>
              <a:rPr lang="en-US" sz="1600" b="1" u="sng" dirty="0">
                <a:solidFill>
                  <a:schemeClr val="bg2"/>
                </a:solidFill>
              </a:rPr>
              <a:t>authority </a:t>
            </a:r>
            <a:r>
              <a:rPr lang="en-US" sz="1600" dirty="0">
                <a:solidFill>
                  <a:schemeClr val="bg2"/>
                </a:solidFill>
              </a:rPr>
              <a:t>is power legitimized by extraordinary personal abilities that inspire devotion and obedience. Unlike traditional and rational-legal authority, charismatic authority depends less on a person’s ancestry or office and more on </a:t>
            </a:r>
            <a:r>
              <a:rPr lang="en-US" sz="1600" dirty="0" smtClean="0">
                <a:solidFill>
                  <a:schemeClr val="bg2"/>
                </a:solidFill>
              </a:rPr>
              <a:t>personality</a:t>
            </a:r>
          </a:p>
          <a:p>
            <a:pPr marL="742950" indent="-285750" algn="just"/>
            <a:r>
              <a:rPr lang="en-US" sz="1600" dirty="0">
                <a:solidFill>
                  <a:schemeClr val="bg2"/>
                </a:solidFill>
              </a:rPr>
              <a:t>Because charismatic authority flows from a single individual, the leader’s death creates a crisis. Survival of a charismatic movement, Weber explained, requires the </a:t>
            </a:r>
            <a:r>
              <a:rPr lang="en-US" sz="1600" b="1" u="sng" dirty="0">
                <a:solidFill>
                  <a:schemeClr val="bg2"/>
                </a:solidFill>
              </a:rPr>
              <a:t>routinization of charisma</a:t>
            </a:r>
            <a:r>
              <a:rPr lang="en-US" sz="1600" dirty="0">
                <a:solidFill>
                  <a:schemeClr val="bg2"/>
                </a:solidFill>
              </a:rPr>
              <a:t>, the </a:t>
            </a:r>
            <a:r>
              <a:rPr lang="en-US" sz="1600" dirty="0" smtClean="0">
                <a:solidFill>
                  <a:schemeClr val="bg2"/>
                </a:solidFill>
              </a:rPr>
              <a:t>transformation </a:t>
            </a:r>
            <a:r>
              <a:rPr lang="en-US" sz="1600" dirty="0">
                <a:solidFill>
                  <a:schemeClr val="bg2"/>
                </a:solidFill>
              </a:rPr>
              <a:t>of charismatic authority into some combination of traditional and bureaucratic authority</a:t>
            </a:r>
            <a:endParaRPr sz="1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>
            <a:spLocks noGrp="1"/>
          </p:cNvSpPr>
          <p:nvPr>
            <p:ph type="title"/>
          </p:nvPr>
        </p:nvSpPr>
        <p:spPr>
          <a:xfrm>
            <a:off x="585626" y="603021"/>
            <a:ext cx="7733673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 smtClean="0"/>
              <a:t>Types of Political Systems</a:t>
            </a:r>
            <a:r>
              <a:rPr lang="en-GB" sz="2800" dirty="0" smtClean="0"/>
              <a:t>:-</a:t>
            </a:r>
            <a:endParaRPr sz="2800" dirty="0"/>
          </a:p>
        </p:txBody>
      </p:sp>
      <p:sp>
        <p:nvSpPr>
          <p:cNvPr id="195" name="Google Shape;195;p21"/>
          <p:cNvSpPr txBox="1">
            <a:spLocks noGrp="1"/>
          </p:cNvSpPr>
          <p:nvPr>
            <p:ph type="body" idx="1"/>
          </p:nvPr>
        </p:nvSpPr>
        <p:spPr>
          <a:xfrm>
            <a:off x="585627" y="1243173"/>
            <a:ext cx="8065214" cy="35651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sz="1600" b="1" u="sng" dirty="0">
                <a:solidFill>
                  <a:schemeClr val="bg2"/>
                </a:solidFill>
              </a:rPr>
              <a:t>Monarchy</a:t>
            </a:r>
            <a:r>
              <a:rPr lang="en-US" sz="1600" dirty="0">
                <a:solidFill>
                  <a:schemeClr val="bg2"/>
                </a:solidFill>
              </a:rPr>
              <a:t> (with Latin and Greek roots meaning “one ruler”) is a political system in which a single family rules from generation to generation</a:t>
            </a:r>
            <a:r>
              <a:rPr lang="en-US" sz="1600" dirty="0" smtClean="0">
                <a:solidFill>
                  <a:schemeClr val="bg2"/>
                </a:solidFill>
              </a:rPr>
              <a:t>.</a:t>
            </a: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sz="1600" b="1" u="sng" dirty="0" smtClean="0">
                <a:solidFill>
                  <a:schemeClr val="bg2"/>
                </a:solidFill>
              </a:rPr>
              <a:t>Democracy</a:t>
            </a:r>
            <a:r>
              <a:rPr lang="en-US" sz="1600" dirty="0">
                <a:solidFill>
                  <a:schemeClr val="bg2"/>
                </a:solidFill>
              </a:rPr>
              <a:t>, a political system that gives power to the people as a whole</a:t>
            </a:r>
            <a:r>
              <a:rPr lang="en-US" sz="1600" dirty="0" smtClean="0">
                <a:solidFill>
                  <a:schemeClr val="bg2"/>
                </a:solidFill>
              </a:rPr>
              <a:t>.</a:t>
            </a: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sz="1600" b="1" u="sng" dirty="0">
                <a:solidFill>
                  <a:schemeClr val="bg2"/>
                </a:solidFill>
              </a:rPr>
              <a:t>Authoritarianism</a:t>
            </a:r>
            <a:r>
              <a:rPr lang="en-US" sz="1600" dirty="0">
                <a:solidFill>
                  <a:schemeClr val="bg2"/>
                </a:solidFill>
              </a:rPr>
              <a:t> is a political system that denies the people participation in government</a:t>
            </a:r>
            <a:r>
              <a:rPr lang="en-US" sz="1600" dirty="0" smtClean="0">
                <a:solidFill>
                  <a:schemeClr val="bg2"/>
                </a:solidFill>
              </a:rPr>
              <a:t>.</a:t>
            </a: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sz="1600" b="1" u="sng" dirty="0" smtClean="0">
                <a:solidFill>
                  <a:schemeClr val="bg2"/>
                </a:solidFill>
              </a:rPr>
              <a:t>Totalitarianism</a:t>
            </a:r>
            <a:r>
              <a:rPr lang="en-US" sz="1600" dirty="0">
                <a:solidFill>
                  <a:schemeClr val="bg2"/>
                </a:solidFill>
              </a:rPr>
              <a:t>, a highly centralized political system that extensively regulates people’s lives. 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>
            <a:spLocks noGrp="1"/>
          </p:cNvSpPr>
          <p:nvPr>
            <p:ph type="title"/>
          </p:nvPr>
        </p:nvSpPr>
        <p:spPr>
          <a:xfrm>
            <a:off x="503434" y="513332"/>
            <a:ext cx="7912916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u="sng" dirty="0" smtClean="0">
                <a:latin typeface="Lato"/>
                <a:ea typeface="Lato"/>
                <a:cs typeface="Lato"/>
                <a:sym typeface="Lato"/>
              </a:rPr>
              <a:t>Important Political Concepts</a:t>
            </a:r>
            <a:endParaRPr sz="2900" u="sng" dirty="0"/>
          </a:p>
        </p:txBody>
      </p:sp>
      <p:sp>
        <p:nvSpPr>
          <p:cNvPr id="201" name="Google Shape;201;p22"/>
          <p:cNvSpPr txBox="1">
            <a:spLocks noGrp="1"/>
          </p:cNvSpPr>
          <p:nvPr>
            <p:ph type="body" idx="1"/>
          </p:nvPr>
        </p:nvSpPr>
        <p:spPr>
          <a:xfrm>
            <a:off x="503434" y="1335639"/>
            <a:ext cx="7912916" cy="34212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1600" b="1" u="sng" dirty="0" smtClean="0">
                <a:solidFill>
                  <a:schemeClr val="bg2"/>
                </a:solidFill>
              </a:rPr>
              <a:t>Welfare </a:t>
            </a:r>
            <a:r>
              <a:rPr lang="en-US" sz="1600" b="1" u="sng" dirty="0">
                <a:solidFill>
                  <a:schemeClr val="bg2"/>
                </a:solidFill>
              </a:rPr>
              <a:t>state</a:t>
            </a:r>
            <a:r>
              <a:rPr lang="en-US" sz="1600" dirty="0">
                <a:solidFill>
                  <a:schemeClr val="bg2"/>
                </a:solidFill>
              </a:rPr>
              <a:t>, a system of government agencies and programs that provides benefits to the population. Government </a:t>
            </a:r>
            <a:r>
              <a:rPr lang="en-US" sz="1600" dirty="0" smtClean="0">
                <a:solidFill>
                  <a:schemeClr val="bg2"/>
                </a:solidFill>
              </a:rPr>
              <a:t>benefits </a:t>
            </a:r>
            <a:r>
              <a:rPr lang="en-US" sz="1600" dirty="0">
                <a:solidFill>
                  <a:schemeClr val="bg2"/>
                </a:solidFill>
              </a:rPr>
              <a:t>begin even before birth (through prenatal nutrition programs) and continue during old age (through Social Security and Medicare</a:t>
            </a:r>
            <a:r>
              <a:rPr lang="en-US" sz="1600" dirty="0" smtClean="0">
                <a:solidFill>
                  <a:schemeClr val="bg2"/>
                </a:solidFill>
              </a:rPr>
              <a:t>).</a:t>
            </a:r>
          </a:p>
          <a:p>
            <a:pPr marL="285750" indent="-285750"/>
            <a:r>
              <a:rPr lang="en-US" sz="1600" dirty="0" smtClean="0">
                <a:solidFill>
                  <a:schemeClr val="bg2"/>
                </a:solidFill>
              </a:rPr>
              <a:t>A </a:t>
            </a:r>
            <a:r>
              <a:rPr lang="en-US" sz="1600" b="1" u="sng" dirty="0">
                <a:solidFill>
                  <a:schemeClr val="bg2"/>
                </a:solidFill>
              </a:rPr>
              <a:t>special-interest group</a:t>
            </a:r>
            <a:r>
              <a:rPr lang="en-US" sz="1600" dirty="0">
                <a:solidFill>
                  <a:schemeClr val="bg2"/>
                </a:solidFill>
              </a:rPr>
              <a:t>, people organized to address some economic or social issue. Special-interest groups, which include associations </a:t>
            </a:r>
            <a:r>
              <a:rPr lang="en-US" sz="1600" dirty="0" smtClean="0">
                <a:solidFill>
                  <a:schemeClr val="bg2"/>
                </a:solidFill>
              </a:rPr>
              <a:t>of unions</a:t>
            </a:r>
            <a:r>
              <a:rPr lang="en-US" sz="1600" dirty="0">
                <a:solidFill>
                  <a:schemeClr val="bg2"/>
                </a:solidFill>
              </a:rPr>
              <a:t>, and </a:t>
            </a:r>
            <a:r>
              <a:rPr lang="en-US" sz="1600" dirty="0" smtClean="0">
                <a:solidFill>
                  <a:schemeClr val="bg2"/>
                </a:solidFill>
              </a:rPr>
              <a:t>religious groups</a:t>
            </a:r>
            <a:r>
              <a:rPr lang="en-US" sz="1600" dirty="0">
                <a:solidFill>
                  <a:schemeClr val="bg2"/>
                </a:solidFill>
              </a:rPr>
              <a:t>, thereby increasing political </a:t>
            </a:r>
            <a:r>
              <a:rPr lang="en-US" sz="1600" dirty="0" smtClean="0">
                <a:solidFill>
                  <a:schemeClr val="bg2"/>
                </a:solidFill>
              </a:rPr>
              <a:t>participation.</a:t>
            </a:r>
          </a:p>
          <a:p>
            <a:pPr marL="285750" indent="-285750"/>
            <a:r>
              <a:rPr lang="en-US" sz="1600" dirty="0">
                <a:solidFill>
                  <a:schemeClr val="bg2"/>
                </a:solidFill>
              </a:rPr>
              <a:t>A </a:t>
            </a:r>
            <a:r>
              <a:rPr lang="en-US" sz="1600" b="1" u="sng" dirty="0">
                <a:solidFill>
                  <a:schemeClr val="bg2"/>
                </a:solidFill>
              </a:rPr>
              <a:t>political action committee (PAC) </a:t>
            </a:r>
            <a:r>
              <a:rPr lang="en-US" sz="1600" dirty="0">
                <a:solidFill>
                  <a:schemeClr val="bg2"/>
                </a:solidFill>
              </a:rPr>
              <a:t>is an organization formed by a special-interest group, independent of political parties, to raise and spend money in support of political goals</a:t>
            </a:r>
            <a:r>
              <a:rPr lang="en-US" sz="1600" dirty="0" smtClean="0">
                <a:solidFill>
                  <a:schemeClr val="bg2"/>
                </a:solidFill>
              </a:rPr>
              <a:t>.</a:t>
            </a:r>
          </a:p>
          <a:p>
            <a:pPr marL="285750" indent="-285750"/>
            <a:endParaRPr lang="en-US" sz="1600" dirty="0" smtClean="0">
              <a:solidFill>
                <a:schemeClr val="bg2"/>
              </a:solidFill>
            </a:endParaRPr>
          </a:p>
          <a:p>
            <a:pPr marL="285750" indent="-285750"/>
            <a:endParaRPr sz="1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>
            <a:spLocks noGrp="1"/>
          </p:cNvSpPr>
          <p:nvPr>
            <p:ph type="title"/>
          </p:nvPr>
        </p:nvSpPr>
        <p:spPr>
          <a:xfrm>
            <a:off x="565078" y="620750"/>
            <a:ext cx="7880421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u="sng" dirty="0" smtClean="0">
                <a:solidFill>
                  <a:schemeClr val="bg2"/>
                </a:solidFill>
              </a:rPr>
              <a:t>Theories of Power in Society</a:t>
            </a:r>
            <a:r>
              <a:rPr lang="en-GB" sz="2900" dirty="0" smtClean="0">
                <a:solidFill>
                  <a:schemeClr val="bg2"/>
                </a:solidFill>
              </a:rPr>
              <a:t>:-</a:t>
            </a:r>
            <a:endParaRPr sz="2900" dirty="0">
              <a:solidFill>
                <a:schemeClr val="bg2"/>
              </a:solidFill>
            </a:endParaRPr>
          </a:p>
        </p:txBody>
      </p:sp>
      <p:sp>
        <p:nvSpPr>
          <p:cNvPr id="213" name="Google Shape;213;p24"/>
          <p:cNvSpPr txBox="1">
            <a:spLocks noGrp="1"/>
          </p:cNvSpPr>
          <p:nvPr>
            <p:ph type="body" idx="1"/>
          </p:nvPr>
        </p:nvSpPr>
        <p:spPr>
          <a:xfrm>
            <a:off x="565078" y="1320661"/>
            <a:ext cx="8044666" cy="33335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sz="1600" dirty="0">
                <a:solidFill>
                  <a:schemeClr val="bg2"/>
                </a:solidFill>
              </a:rPr>
              <a:t>The </a:t>
            </a:r>
            <a:r>
              <a:rPr lang="en-US" sz="1600" b="1" u="sng" dirty="0">
                <a:solidFill>
                  <a:schemeClr val="bg2"/>
                </a:solidFill>
              </a:rPr>
              <a:t>pluralist model</a:t>
            </a:r>
            <a:r>
              <a:rPr lang="en-US" sz="1600" dirty="0">
                <a:solidFill>
                  <a:schemeClr val="bg2"/>
                </a:solidFill>
              </a:rPr>
              <a:t>, closely linked to </a:t>
            </a:r>
            <a:r>
              <a:rPr lang="en-US" sz="1600" dirty="0" smtClean="0">
                <a:solidFill>
                  <a:schemeClr val="bg2"/>
                </a:solidFill>
              </a:rPr>
              <a:t>structural-functional </a:t>
            </a:r>
            <a:r>
              <a:rPr lang="en-US" sz="1600" dirty="0">
                <a:solidFill>
                  <a:schemeClr val="bg2"/>
                </a:solidFill>
              </a:rPr>
              <a:t>theory, is an analysis of politics that sees power as spread among many competing interest </a:t>
            </a:r>
            <a:r>
              <a:rPr lang="en-US" sz="1600" dirty="0" smtClean="0">
                <a:solidFill>
                  <a:schemeClr val="bg2"/>
                </a:solidFill>
              </a:rPr>
              <a:t>groups</a:t>
            </a: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sz="1600" dirty="0">
                <a:solidFill>
                  <a:schemeClr val="bg2"/>
                </a:solidFill>
              </a:rPr>
              <a:t>The </a:t>
            </a:r>
            <a:r>
              <a:rPr lang="en-US" sz="1600" b="1" u="sng" dirty="0">
                <a:solidFill>
                  <a:schemeClr val="bg2"/>
                </a:solidFill>
              </a:rPr>
              <a:t>power-elite model</a:t>
            </a:r>
            <a:r>
              <a:rPr lang="en-US" sz="1600" dirty="0">
                <a:solidFill>
                  <a:schemeClr val="bg2"/>
                </a:solidFill>
              </a:rPr>
              <a:t>, based on social-conflict theory, is an </a:t>
            </a:r>
            <a:r>
              <a:rPr lang="en-US" sz="1600" dirty="0" smtClean="0">
                <a:solidFill>
                  <a:schemeClr val="bg2"/>
                </a:solidFill>
              </a:rPr>
              <a:t>analysis </a:t>
            </a:r>
            <a:r>
              <a:rPr lang="en-US" sz="1600" dirty="0">
                <a:solidFill>
                  <a:schemeClr val="bg2"/>
                </a:solidFill>
              </a:rPr>
              <a:t>of politics that sees power as concentrated among the rich. The term power elite was coined by C. Wright Mills (1956), who argued that a small upper class holds most of society’s wealth, prestige, and </a:t>
            </a:r>
            <a:r>
              <a:rPr lang="en-US" sz="1600" dirty="0" smtClean="0">
                <a:solidFill>
                  <a:schemeClr val="bg2"/>
                </a:solidFill>
              </a:rPr>
              <a:t>power</a:t>
            </a: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sz="1600" b="1" u="sng" dirty="0">
                <a:solidFill>
                  <a:schemeClr val="bg2"/>
                </a:solidFill>
              </a:rPr>
              <a:t>Marxist political-economy model</a:t>
            </a:r>
            <a:r>
              <a:rPr lang="en-US" sz="1600" dirty="0">
                <a:solidFill>
                  <a:schemeClr val="bg2"/>
                </a:solidFill>
              </a:rPr>
              <a:t>, an analysis that explains politics in terms of the operation of a society’s economic system.</a:t>
            </a:r>
            <a:endParaRPr sz="1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>
            <a:spLocks noGrp="1"/>
          </p:cNvSpPr>
          <p:nvPr>
            <p:ph type="title"/>
          </p:nvPr>
        </p:nvSpPr>
        <p:spPr>
          <a:xfrm>
            <a:off x="636998" y="589185"/>
            <a:ext cx="7781152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800" u="sng" dirty="0" smtClean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rPr>
              <a:t>Power Beyond Rules:-</a:t>
            </a:r>
            <a:endParaRPr lang="en-GB" sz="2800" u="sng" dirty="0">
              <a:solidFill>
                <a:schemeClr val="bg2"/>
              </a:solidFill>
            </a:endParaRPr>
          </a:p>
        </p:txBody>
      </p:sp>
      <p:sp>
        <p:nvSpPr>
          <p:cNvPr id="219" name="Google Shape;219;p25"/>
          <p:cNvSpPr txBox="1">
            <a:spLocks noGrp="1"/>
          </p:cNvSpPr>
          <p:nvPr>
            <p:ph type="body" idx="1"/>
          </p:nvPr>
        </p:nvSpPr>
        <p:spPr>
          <a:xfrm>
            <a:off x="636998" y="1438382"/>
            <a:ext cx="7921375" cy="3308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1600" b="1" u="sng" dirty="0">
                <a:solidFill>
                  <a:schemeClr val="bg2"/>
                </a:solidFill>
              </a:rPr>
              <a:t>Political revolution </a:t>
            </a:r>
            <a:r>
              <a:rPr lang="en-US" sz="1600" dirty="0">
                <a:solidFill>
                  <a:schemeClr val="bg2"/>
                </a:solidFill>
              </a:rPr>
              <a:t>is the overthrow of one political system in order to establish another. Reform involves change within a system, either through modification of the law or, in the extreme case, through a coup d’état (in French, literally, “blow to the state”), in which one leader topples another. Revolution involves change in the type of </a:t>
            </a:r>
            <a:r>
              <a:rPr lang="en-US" sz="1600" dirty="0" smtClean="0">
                <a:solidFill>
                  <a:schemeClr val="bg2"/>
                </a:solidFill>
              </a:rPr>
              <a:t>system </a:t>
            </a:r>
            <a:r>
              <a:rPr lang="en-US" sz="1600" dirty="0">
                <a:solidFill>
                  <a:schemeClr val="bg2"/>
                </a:solidFill>
              </a:rPr>
              <a:t>itself.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285750" indent="-285750"/>
            <a:r>
              <a:rPr lang="en-US" sz="1600" b="1" u="sng" dirty="0">
                <a:solidFill>
                  <a:schemeClr val="bg2"/>
                </a:solidFill>
              </a:rPr>
              <a:t>Terrorism</a:t>
            </a:r>
            <a:r>
              <a:rPr lang="en-US" sz="1600" dirty="0">
                <a:solidFill>
                  <a:schemeClr val="bg2"/>
                </a:solidFill>
              </a:rPr>
              <a:t> refers to acts of violence or the threat of violence used as a political strategy by an individual or a </a:t>
            </a:r>
            <a:r>
              <a:rPr lang="en-US" sz="1600" dirty="0" smtClean="0">
                <a:solidFill>
                  <a:schemeClr val="bg2"/>
                </a:solidFill>
              </a:rPr>
              <a:t>group.</a:t>
            </a:r>
          </a:p>
          <a:p>
            <a:pPr marL="285750" indent="-285750"/>
            <a:r>
              <a:rPr lang="en-US" sz="1600" b="1" u="sng" dirty="0" smtClean="0">
                <a:solidFill>
                  <a:schemeClr val="bg2"/>
                </a:solidFill>
              </a:rPr>
              <a:t>War</a:t>
            </a:r>
            <a:r>
              <a:rPr lang="en-US" sz="1600" dirty="0">
                <a:solidFill>
                  <a:schemeClr val="bg2"/>
                </a:solidFill>
              </a:rPr>
              <a:t>, organized, armed </a:t>
            </a:r>
            <a:r>
              <a:rPr lang="en-US" sz="1600" dirty="0" smtClean="0">
                <a:solidFill>
                  <a:schemeClr val="bg2"/>
                </a:solidFill>
              </a:rPr>
              <a:t>conflict </a:t>
            </a:r>
            <a:r>
              <a:rPr lang="en-US" sz="1600" dirty="0">
                <a:solidFill>
                  <a:schemeClr val="bg2"/>
                </a:solidFill>
              </a:rPr>
              <a:t>among the people of two or more nations, directed by their </a:t>
            </a:r>
            <a:r>
              <a:rPr lang="en-US" sz="1600" dirty="0" smtClean="0">
                <a:solidFill>
                  <a:schemeClr val="bg2"/>
                </a:solidFill>
              </a:rPr>
              <a:t>governments</a:t>
            </a:r>
            <a:endParaRPr sz="1600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 txBox="1">
            <a:spLocks noGrp="1"/>
          </p:cNvSpPr>
          <p:nvPr>
            <p:ph type="title"/>
          </p:nvPr>
        </p:nvSpPr>
        <p:spPr>
          <a:xfrm>
            <a:off x="554804" y="537815"/>
            <a:ext cx="775033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-US" sz="2800" u="sng" dirty="0">
                <a:solidFill>
                  <a:schemeClr val="bg2"/>
                </a:solidFill>
              </a:rPr>
              <a:t>Causes of War</a:t>
            </a:r>
            <a:endParaRPr lang="en-US" sz="2800" u="sng" dirty="0">
              <a:solidFill>
                <a:schemeClr val="bg2"/>
              </a:solidFill>
            </a:endParaRPr>
          </a:p>
        </p:txBody>
      </p:sp>
      <p:sp>
        <p:nvSpPr>
          <p:cNvPr id="225" name="Google Shape;225;p26"/>
          <p:cNvSpPr txBox="1">
            <a:spLocks noGrp="1"/>
          </p:cNvSpPr>
          <p:nvPr>
            <p:ph type="body" idx="1"/>
          </p:nvPr>
        </p:nvSpPr>
        <p:spPr>
          <a:xfrm>
            <a:off x="554804" y="1232899"/>
            <a:ext cx="7952198" cy="34521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600" dirty="0" smtClean="0">
                <a:solidFill>
                  <a:schemeClr val="bg2"/>
                </a:solidFill>
              </a:rPr>
              <a:t>Like </a:t>
            </a:r>
            <a:r>
              <a:rPr lang="en-US" sz="1600" dirty="0">
                <a:solidFill>
                  <a:schemeClr val="bg2"/>
                </a:solidFill>
              </a:rPr>
              <a:t>all forms of social behavior, war is a product of society.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0" lvl="0" indent="0">
              <a:buNone/>
            </a:pPr>
            <a:r>
              <a:rPr lang="en-US" sz="1600" dirty="0" smtClean="0">
                <a:solidFill>
                  <a:schemeClr val="bg2"/>
                </a:solidFill>
              </a:rPr>
              <a:t>Societies </a:t>
            </a:r>
            <a:r>
              <a:rPr lang="en-US" sz="1600" dirty="0">
                <a:solidFill>
                  <a:schemeClr val="bg2"/>
                </a:solidFill>
              </a:rPr>
              <a:t>go to war </a:t>
            </a:r>
            <a:r>
              <a:rPr lang="en-US" sz="1600" dirty="0" smtClean="0">
                <a:solidFill>
                  <a:schemeClr val="bg2"/>
                </a:solidFill>
              </a:rPr>
              <a:t>when:-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600" dirty="0" smtClean="0">
                <a:solidFill>
                  <a:schemeClr val="bg2"/>
                </a:solidFill>
              </a:rPr>
              <a:t>people </a:t>
            </a:r>
            <a:r>
              <a:rPr lang="en-US" sz="1600" dirty="0">
                <a:solidFill>
                  <a:schemeClr val="bg2"/>
                </a:solidFill>
              </a:rPr>
              <a:t>perceive a threat to their way of life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1600" dirty="0" smtClean="0">
                <a:solidFill>
                  <a:schemeClr val="bg2"/>
                </a:solidFill>
              </a:rPr>
              <a:t>governments </a:t>
            </a:r>
            <a:r>
              <a:rPr lang="en-US" sz="1600" dirty="0">
                <a:solidFill>
                  <a:schemeClr val="bg2"/>
                </a:solidFill>
              </a:rPr>
              <a:t>want to divert public attention from social problems at </a:t>
            </a:r>
            <a:r>
              <a:rPr lang="en-US" sz="1600" dirty="0" smtClean="0">
                <a:solidFill>
                  <a:schemeClr val="bg2"/>
                </a:solidFill>
              </a:rPr>
              <a:t>home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600" dirty="0" smtClean="0">
                <a:solidFill>
                  <a:schemeClr val="bg2"/>
                </a:solidFill>
              </a:rPr>
              <a:t>governments </a:t>
            </a:r>
            <a:r>
              <a:rPr lang="en-US" sz="1600" dirty="0">
                <a:solidFill>
                  <a:schemeClr val="bg2"/>
                </a:solidFill>
              </a:rPr>
              <a:t>want to achieve a specific political or moral objective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1600" dirty="0" smtClean="0">
                <a:solidFill>
                  <a:schemeClr val="bg2"/>
                </a:solidFill>
              </a:rPr>
              <a:t>governments </a:t>
            </a:r>
            <a:r>
              <a:rPr lang="en-US" sz="1600" dirty="0">
                <a:solidFill>
                  <a:schemeClr val="bg2"/>
                </a:solidFill>
              </a:rPr>
              <a:t>can find no alternatives to resolving </a:t>
            </a:r>
            <a:r>
              <a:rPr lang="en-US" sz="1600" dirty="0" smtClean="0">
                <a:solidFill>
                  <a:schemeClr val="bg2"/>
                </a:solidFill>
              </a:rPr>
              <a:t>conflicts</a:t>
            </a:r>
          </a:p>
          <a:p>
            <a:pPr marL="342900" lvl="0" indent="-342900">
              <a:buFont typeface="+mj-lt"/>
              <a:buAutoNum type="arabicPeriod"/>
            </a:pPr>
            <a:endParaRPr lang="en-US" sz="1600" dirty="0" smtClean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>
          <a:xfrm>
            <a:off x="657546" y="503434"/>
            <a:ext cx="7840529" cy="610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800" u="sng" dirty="0">
                <a:solidFill>
                  <a:schemeClr val="bg2"/>
                </a:solidFill>
              </a:rPr>
              <a:t>Pursuing Peace</a:t>
            </a:r>
            <a:endParaRPr b="0" u="sng" dirty="0"/>
          </a:p>
        </p:txBody>
      </p:sp>
      <p:sp>
        <p:nvSpPr>
          <p:cNvPr id="231" name="Google Shape;231;p27"/>
          <p:cNvSpPr txBox="1">
            <a:spLocks noGrp="1"/>
          </p:cNvSpPr>
          <p:nvPr>
            <p:ph type="body" idx="1"/>
          </p:nvPr>
        </p:nvSpPr>
        <p:spPr>
          <a:xfrm>
            <a:off x="657546" y="1407560"/>
            <a:ext cx="7840529" cy="32671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600" dirty="0" smtClean="0">
                <a:solidFill>
                  <a:schemeClr val="bg2"/>
                </a:solidFill>
              </a:rPr>
              <a:t>The </a:t>
            </a:r>
            <a:r>
              <a:rPr lang="en-US" sz="1600" dirty="0">
                <a:solidFill>
                  <a:schemeClr val="bg2"/>
                </a:solidFill>
              </a:rPr>
              <a:t>most recent approaches to peace </a:t>
            </a:r>
            <a:r>
              <a:rPr lang="en-US" sz="1600" dirty="0" smtClean="0">
                <a:solidFill>
                  <a:schemeClr val="bg2"/>
                </a:solidFill>
              </a:rPr>
              <a:t>include:-</a:t>
            </a:r>
          </a:p>
          <a:p>
            <a:pPr marL="0" lvl="0" indent="0">
              <a:buNone/>
            </a:pPr>
            <a:r>
              <a:rPr lang="en-US" sz="1600" dirty="0" smtClean="0">
                <a:solidFill>
                  <a:schemeClr val="bg2"/>
                </a:solidFill>
              </a:rPr>
              <a:t>• Deterrence </a:t>
            </a:r>
          </a:p>
          <a:p>
            <a:pPr marL="0" lvl="0" indent="0">
              <a:buNone/>
            </a:pPr>
            <a:r>
              <a:rPr lang="en-US" sz="1600" dirty="0" smtClean="0">
                <a:solidFill>
                  <a:schemeClr val="bg2"/>
                </a:solidFill>
              </a:rPr>
              <a:t>• High-technology </a:t>
            </a:r>
            <a:r>
              <a:rPr lang="en-US" sz="1600" dirty="0">
                <a:solidFill>
                  <a:schemeClr val="bg2"/>
                </a:solidFill>
              </a:rPr>
              <a:t>defense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0" lvl="0" indent="0">
              <a:buNone/>
            </a:pPr>
            <a:r>
              <a:rPr lang="en-US" sz="1600" dirty="0" smtClean="0">
                <a:solidFill>
                  <a:schemeClr val="bg2"/>
                </a:solidFill>
              </a:rPr>
              <a:t>• Diplomacy </a:t>
            </a:r>
            <a:r>
              <a:rPr lang="en-US" sz="1600" dirty="0">
                <a:solidFill>
                  <a:schemeClr val="bg2"/>
                </a:solidFill>
              </a:rPr>
              <a:t>and disarmament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0" lvl="0" indent="0">
              <a:buNone/>
            </a:pPr>
            <a:r>
              <a:rPr lang="en-US" sz="1600" dirty="0" smtClean="0">
                <a:solidFill>
                  <a:schemeClr val="bg2"/>
                </a:solidFill>
              </a:rPr>
              <a:t>• Resolution </a:t>
            </a:r>
            <a:r>
              <a:rPr lang="en-US" sz="1600" dirty="0">
                <a:solidFill>
                  <a:schemeClr val="bg2"/>
                </a:solidFill>
              </a:rPr>
              <a:t>of underlying conflict </a:t>
            </a:r>
            <a:endParaRPr lang="en-US" sz="1600" dirty="0" smtClean="0">
              <a:solidFill>
                <a:schemeClr val="bg2"/>
              </a:solidFill>
            </a:endParaRPr>
          </a:p>
          <a:p>
            <a:pPr marL="0" lvl="0" indent="0">
              <a:buNone/>
            </a:pPr>
            <a:endParaRPr lang="en-US" sz="1600" dirty="0" smtClean="0">
              <a:solidFill>
                <a:schemeClr val="bg2"/>
              </a:solidFill>
            </a:endParaRPr>
          </a:p>
          <a:p>
            <a:pPr marL="0" lvl="0" indent="0">
              <a:buNone/>
            </a:pPr>
            <a:r>
              <a:rPr lang="en-US" sz="1600" dirty="0" smtClean="0">
                <a:solidFill>
                  <a:schemeClr val="bg2"/>
                </a:solidFill>
              </a:rPr>
              <a:t>In </a:t>
            </a:r>
            <a:r>
              <a:rPr lang="en-US" sz="1600" dirty="0">
                <a:solidFill>
                  <a:schemeClr val="bg2"/>
                </a:solidFill>
              </a:rPr>
              <a:t>the end, pursuing peace means ending poverty, hunger, and illiteracy and promoting social justice for all people.</a:t>
            </a:r>
            <a:endParaRPr lang="en-US" sz="1600" b="1" i="1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742</Words>
  <Application>Microsoft Office PowerPoint</Application>
  <PresentationFormat>On-screen Show (16:9)</PresentationFormat>
  <Paragraphs>45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Lato</vt:lpstr>
      <vt:lpstr>Raleway</vt:lpstr>
      <vt:lpstr>Streamline</vt:lpstr>
      <vt:lpstr>Sociology  Course Code (SS 2005)</vt:lpstr>
      <vt:lpstr>Political Sociology</vt:lpstr>
      <vt:lpstr>Types of Authority-Max Weber</vt:lpstr>
      <vt:lpstr>Types of Political Systems:-</vt:lpstr>
      <vt:lpstr>Important Political Concepts</vt:lpstr>
      <vt:lpstr>Theories of Power in Society:-</vt:lpstr>
      <vt:lpstr>Power Beyond Rules:-</vt:lpstr>
      <vt:lpstr>Causes of War</vt:lpstr>
      <vt:lpstr>Pursuing Peace</vt:lpstr>
      <vt:lpstr>Q&amp;A Session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Sociology  Course Code (SS 2005)</dc:title>
  <dc:creator>Zeeshan</dc:creator>
  <cp:lastModifiedBy>Zeeshan</cp:lastModifiedBy>
  <cp:revision>30</cp:revision>
  <dcterms:modified xsi:type="dcterms:W3CDTF">2024-04-05T15:49:56Z</dcterms:modified>
</cp:coreProperties>
</file>